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88" r:id="rId7"/>
    <p:sldId id="302" r:id="rId8"/>
    <p:sldId id="262" r:id="rId9"/>
    <p:sldId id="303" r:id="rId10"/>
    <p:sldId id="295" r:id="rId11"/>
    <p:sldId id="294" r:id="rId12"/>
    <p:sldId id="263" r:id="rId13"/>
    <p:sldId id="264" r:id="rId14"/>
    <p:sldId id="287" r:id="rId15"/>
    <p:sldId id="279" r:id="rId16"/>
    <p:sldId id="304" r:id="rId17"/>
    <p:sldId id="305" r:id="rId18"/>
    <p:sldId id="280" r:id="rId19"/>
    <p:sldId id="292" r:id="rId20"/>
    <p:sldId id="28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BE3"/>
    <a:srgbClr val="FCC4D1"/>
    <a:srgbClr val="91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5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AA4D4-D2F2-4570-916E-16FADF4E7957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3D94-03C3-45BD-9BD3-D0D27390A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486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72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18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107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7373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144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28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05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83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3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52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41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53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81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24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6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64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2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FEBD0-275C-4FD8-AEB4-456E96E1406D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09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wnloader.disk.yandex.ru/preview/acdef5f48296901e99e3f6cb3fbbc95f684e75757d15c7fbb44162b9474df628/6626cbb5/ii7Tadahorx1ZQosHjH9R4OxOrfaLJ7sMgwlPGopPY74VVHzv1ZkPO5cv0xEeuMYuUQ7WCD3cIDGD9ihI2sJTw%3D%3D?uid=0&amp;filename=logo_red-white.png&amp;disposition=inline&amp;hash=&amp;limit=0&amp;content_type=image%2Fpng&amp;owner_uid=0&amp;tknv=v2&amp;size=1841x89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930" y="-251060"/>
            <a:ext cx="238058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4;p1"/>
          <p:cNvSpPr txBox="1">
            <a:spLocks noGrp="1"/>
          </p:cNvSpPr>
          <p:nvPr>
            <p:ph type="ctrTitle"/>
          </p:nvPr>
        </p:nvSpPr>
        <p:spPr>
          <a:xfrm>
            <a:off x="1940173" y="1029510"/>
            <a:ext cx="8315880" cy="6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 b="1" u="sng" dirty="0" smtClean="0">
                <a:latin typeface="Calibri"/>
                <a:ea typeface="Calibri"/>
                <a:cs typeface="Calibri"/>
                <a:sym typeface="Calibri"/>
              </a:rPr>
              <a:t>Научно исследовательская работа: </a:t>
            </a:r>
            <a:endParaRPr sz="3200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98610" y="4791714"/>
            <a:ext cx="9162371" cy="168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-RU" sz="2200" dirty="0"/>
              <a:t>Исполнитель: студент группы   </a:t>
            </a:r>
            <a:r>
              <a:rPr lang="ru-RU" sz="2200" dirty="0" smtClean="0"/>
              <a:t>ПМИ </a:t>
            </a:r>
            <a:r>
              <a:rPr lang="en-US" sz="2200" dirty="0"/>
              <a:t>2</a:t>
            </a:r>
            <a:r>
              <a:rPr lang="ru-RU" sz="2200" dirty="0" smtClean="0"/>
              <a:t> </a:t>
            </a:r>
            <a:r>
              <a:rPr lang="ru-RU" sz="2200" dirty="0"/>
              <a:t>курса </a:t>
            </a:r>
            <a:r>
              <a:rPr lang="ru-RU" sz="2200" dirty="0" smtClean="0"/>
              <a:t>физико-математического института  </a:t>
            </a:r>
            <a:r>
              <a:rPr lang="ru-RU" sz="2200" dirty="0"/>
              <a:t>Санников Юрий Владиславович</a:t>
            </a:r>
            <a:endParaRPr dirty="0"/>
          </a:p>
          <a:p>
            <a:pPr lvl="0" algn="l">
              <a:buClr>
                <a:schemeClr val="dk1"/>
              </a:buClr>
              <a:buSzPts val="2200"/>
            </a:pPr>
            <a:r>
              <a:rPr lang="ru-RU" sz="2200" dirty="0" smtClean="0"/>
              <a:t>Руководитель</a:t>
            </a:r>
            <a:r>
              <a:rPr lang="ru-RU" sz="2200" dirty="0"/>
              <a:t>: </a:t>
            </a:r>
            <a:r>
              <a:rPr lang="ru-RU" sz="2200" dirty="0" smtClean="0"/>
              <a:t>директор </a:t>
            </a:r>
            <a:r>
              <a:rPr lang="ru-RU" sz="2200" dirty="0"/>
              <a:t>института, доктор физико-математических наук, доцент Марина Александровна </a:t>
            </a:r>
            <a:r>
              <a:rPr lang="ru-RU" sz="2200" dirty="0" err="1"/>
              <a:t>Барулина</a:t>
            </a:r>
            <a:endParaRPr sz="2200" dirty="0"/>
          </a:p>
        </p:txBody>
      </p:sp>
      <p:sp>
        <p:nvSpPr>
          <p:cNvPr id="7" name="Google Shape;89;p1"/>
          <p:cNvSpPr/>
          <p:nvPr/>
        </p:nvSpPr>
        <p:spPr>
          <a:xfrm>
            <a:off x="9765792" y="6249618"/>
            <a:ext cx="1931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Пермь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68680" y="1815317"/>
            <a:ext cx="10634472" cy="2488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СВЕТОФОР, ОПРЕДЕЛЯЮЩИЙ ЗАГРУЖЕННОСТЬ ПОТОКА АВТОМОБИЛЕЙ И ПЕШЕХОДОВ С ПОМОЩЬЮ КОМПЬЮТЕРНОГО ЗРЕНИЯ, ДЛЯ АВТОМАТИЧЕСКОГО ПЕРЕКЛЮЧЕНИЯ СИГНАЛОВ</a:t>
            </a: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92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18;p5"/>
          <p:cNvSpPr txBox="1">
            <a:spLocks noGrp="1"/>
          </p:cNvSpPr>
          <p:nvPr>
            <p:ph type="title"/>
          </p:nvPr>
        </p:nvSpPr>
        <p:spPr>
          <a:xfrm>
            <a:off x="787400" y="161929"/>
            <a:ext cx="110516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3600" b="1" dirty="0" smtClean="0">
                <a:solidFill>
                  <a:schemeClr val="bg1"/>
                </a:solidFill>
              </a:rPr>
              <a:t>Выбор среды разработки</a:t>
            </a:r>
            <a:endParaRPr sz="36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6" name="Google Shape;119;p5"/>
          <p:cNvSpPr txBox="1">
            <a:spLocks/>
          </p:cNvSpPr>
          <p:nvPr/>
        </p:nvSpPr>
        <p:spPr>
          <a:xfrm>
            <a:off x="838200" y="1590342"/>
            <a:ext cx="10515600" cy="17098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/>
              <a:t>В</a:t>
            </a:r>
            <a:r>
              <a:rPr lang="ru-RU" dirty="0" smtClean="0"/>
              <a:t>место </a:t>
            </a:r>
            <a:r>
              <a:rPr lang="ru-RU" dirty="0"/>
              <a:t>среды разработки </a:t>
            </a:r>
            <a:r>
              <a:rPr lang="en-US" dirty="0"/>
              <a:t>Jupiter Lab</a:t>
            </a:r>
            <a:r>
              <a:rPr lang="ru-RU" dirty="0"/>
              <a:t> было решено использовать </a:t>
            </a:r>
            <a:r>
              <a:rPr lang="en-US" dirty="0"/>
              <a:t>Google </a:t>
            </a:r>
            <a:r>
              <a:rPr lang="en-US" dirty="0" err="1" smtClean="0"/>
              <a:t>Colab</a:t>
            </a:r>
            <a:r>
              <a:rPr lang="en-US" dirty="0" smtClean="0"/>
              <a:t>, </a:t>
            </a:r>
            <a:r>
              <a:rPr lang="ru-RU" dirty="0" smtClean="0"/>
              <a:t>а в качестве модели для сегментации использовалась модель </a:t>
            </a:r>
            <a:r>
              <a:rPr lang="en-US" dirty="0" smtClean="0"/>
              <a:t>Yolo11l-seg</a:t>
            </a:r>
            <a:endParaRPr lang="ru-RU" dirty="0"/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061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23" y="4456005"/>
            <a:ext cx="3795370" cy="23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55" y="4931911"/>
            <a:ext cx="1444303" cy="15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ltralytics Snippets - Visual Studio Marketpla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90" y="4810892"/>
            <a:ext cx="1706141" cy="17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8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Архитектура </a:t>
            </a:r>
            <a:r>
              <a:rPr lang="en-US" sz="4000" b="1" dirty="0" smtClean="0">
                <a:solidFill>
                  <a:schemeClr val="bg1"/>
                </a:solidFill>
              </a:rPr>
              <a:t>Yolo v11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93592" y="5520862"/>
            <a:ext cx="324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архитектуры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YOLO v11</a:t>
            </a:r>
            <a:r>
              <a:rPr lang="ru-RU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8757" y="1487492"/>
            <a:ext cx="7056650" cy="4024176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8712836" y="2389257"/>
            <a:ext cx="2590165" cy="28194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9180800" y="5378521"/>
            <a:ext cx="1654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Bottleneck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77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28;p6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>
                <a:solidFill>
                  <a:schemeClr val="bg1"/>
                </a:solidFill>
              </a:rPr>
              <a:t>Проектирование </a:t>
            </a:r>
            <a:r>
              <a:rPr lang="ru-RU" sz="4000" b="1" dirty="0" smtClean="0">
                <a:solidFill>
                  <a:schemeClr val="bg1"/>
                </a:solidFill>
              </a:rPr>
              <a:t>класса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87400" y="1386692"/>
            <a:ext cx="108270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0"/>
              </a:spcBef>
            </a:pPr>
            <a:r>
              <a:rPr lang="ru-RU" sz="2800" dirty="0" smtClean="0">
                <a:latin typeface="Calibri" panose="020F0502020204030204" pitchFamily="34" charset="0"/>
              </a:rPr>
              <a:t>Класс </a:t>
            </a:r>
            <a:r>
              <a:rPr lang="en-US" sz="2800" dirty="0" err="1">
                <a:latin typeface="Calibri" panose="020F0502020204030204" pitchFamily="34" charset="0"/>
              </a:rPr>
              <a:t>VideoConverterClass</a:t>
            </a:r>
            <a:r>
              <a:rPr lang="ru-RU" sz="2800" dirty="0" smtClean="0">
                <a:latin typeface="Calibri" panose="020F0502020204030204" pitchFamily="34" charset="0"/>
              </a:rPr>
              <a:t> был разработан для удобной работы с видео и обученной моделью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399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3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Работа со </a:t>
            </a:r>
            <a:r>
              <a:rPr lang="ru-RU" sz="4000" b="1" dirty="0" err="1" smtClean="0">
                <a:solidFill>
                  <a:schemeClr val="bg1"/>
                </a:solidFill>
              </a:rPr>
              <a:t>свёрточными</a:t>
            </a:r>
            <a:r>
              <a:rPr lang="ru-RU" sz="4000" b="1" dirty="0" smtClean="0">
                <a:solidFill>
                  <a:schemeClr val="bg1"/>
                </a:solidFill>
              </a:rPr>
              <a:t> слоями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9529012" y="2927128"/>
            <a:ext cx="2330784" cy="19817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i="1" dirty="0"/>
              <a:t>Метод для сегментации единственного изображения с помощью модели </a:t>
            </a:r>
            <a:r>
              <a:rPr lang="en-US" i="1" dirty="0"/>
              <a:t>Yolo</a:t>
            </a:r>
            <a:r>
              <a:rPr lang="ru-RU" i="1" dirty="0"/>
              <a:t>11</a:t>
            </a:r>
            <a:r>
              <a:rPr lang="en-US" i="1" dirty="0"/>
              <a:t>l</a:t>
            </a:r>
            <a:r>
              <a:rPr lang="ru-RU" i="1" dirty="0"/>
              <a:t>-</a:t>
            </a:r>
            <a:r>
              <a:rPr lang="en-US" i="1" dirty="0" err="1"/>
              <a:t>seg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08401" y="1286628"/>
            <a:ext cx="7707564" cy="51829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predictSingleImg</a:t>
            </a:r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4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model, </a:t>
            </a:r>
            <a:r>
              <a:rPr lang="en-US" sz="1400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pathToVideoImages</a:t>
            </a:r>
            <a:r>
              <a:rPr lang="en-US" sz="14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curIm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'''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Predict single 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the model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Изображение для сегментации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- </a:t>
            </a:r>
            <a:r>
              <a:rPr lang="ru-RU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обученная модель для сегментации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'''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 = model(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# predict on an image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results: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400" dirty="0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400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result.masks.xy</a:t>
            </a:r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xyn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result.masks.xyn</a:t>
            </a:r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masks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result.masks.data</a:t>
            </a:r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pathToVideoImages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"/"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400" dirty="0" err="1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curIm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zfill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(32) + '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.jpg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result.save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(filename=name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точности</a:t>
            </a:r>
            <a:r>
              <a:rPr lang="en-US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во время обучения модели</a:t>
            </a:r>
            <a:endParaRPr lang="ru-RU" sz="3200" b="1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i="1" dirty="0"/>
              <a:t>График точности обучения модели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280820" y="1366005"/>
            <a:ext cx="5528762" cy="40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сегментации</a:t>
            </a:r>
            <a:endParaRPr lang="ru-RU" sz="3200" b="1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0;p17"/>
          <p:cNvSpPr txBox="1"/>
          <p:nvPr/>
        </p:nvSpPr>
        <p:spPr>
          <a:xfrm>
            <a:off x="474655" y="6268720"/>
            <a:ext cx="168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Рисунок 16"/>
          <p:cNvPicPr/>
          <p:nvPr/>
        </p:nvPicPr>
        <p:blipFill>
          <a:blip r:embed="rId4"/>
          <a:stretch>
            <a:fillRect/>
          </a:stretch>
        </p:blipFill>
        <p:spPr>
          <a:xfrm>
            <a:off x="2040722" y="1709741"/>
            <a:ext cx="7359951" cy="413242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149961" y="5899388"/>
            <a:ext cx="5141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Корректное определение объектов на видеоряде 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0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сегментации</a:t>
            </a:r>
            <a:endParaRPr lang="ru-RU" sz="3200" b="1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0;p17"/>
          <p:cNvSpPr txBox="1"/>
          <p:nvPr/>
        </p:nvSpPr>
        <p:spPr>
          <a:xfrm>
            <a:off x="474655" y="6268720"/>
            <a:ext cx="168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325120" y="1539877"/>
            <a:ext cx="6621112" cy="3699164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4794254" y="2713251"/>
            <a:ext cx="6994357" cy="3924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946233" y="1546373"/>
            <a:ext cx="317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Некорректное определение объектов на видеоряде 3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909291" y="5988333"/>
            <a:ext cx="2884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Некорректное определение объектов на видеоряде 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53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сегментации</a:t>
            </a:r>
            <a:endParaRPr lang="ru-RU" sz="3200" b="1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0;p17"/>
          <p:cNvSpPr txBox="1"/>
          <p:nvPr/>
        </p:nvSpPr>
        <p:spPr>
          <a:xfrm>
            <a:off x="474655" y="6268720"/>
            <a:ext cx="168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1495425" y="1709741"/>
            <a:ext cx="7841080" cy="434890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676112" y="6096233"/>
            <a:ext cx="5479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Некорректное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определение объектов на видеоряде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760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 сегментации видео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317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3rd-small-Seg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3689" y="1487492"/>
            <a:ext cx="7672832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238" name="Google Shape;238;p17"/>
          <p:cNvSpPr txBox="1"/>
          <p:nvPr/>
        </p:nvSpPr>
        <p:spPr>
          <a:xfrm>
            <a:off x="787401" y="1706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Заключение</a:t>
            </a:r>
            <a:endParaRPr sz="4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7"/>
          <p:cNvSpPr txBox="1">
            <a:spLocks noGrp="1"/>
          </p:cNvSpPr>
          <p:nvPr>
            <p:ph type="body" idx="1"/>
          </p:nvPr>
        </p:nvSpPr>
        <p:spPr>
          <a:xfrm>
            <a:off x="787401" y="1362165"/>
            <a:ext cx="10446889" cy="437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lvl="0">
              <a:buSzPts val="2800"/>
            </a:pPr>
            <a:r>
              <a:rPr lang="ru-RU" dirty="0"/>
              <a:t>В результате выполнения научно исследовательской работы был изучен материал, необходимый для построения архитектуры </a:t>
            </a:r>
            <a:r>
              <a:rPr lang="ru-RU" dirty="0" smtClean="0"/>
              <a:t>модели</a:t>
            </a:r>
            <a:r>
              <a:rPr lang="ru-RU" dirty="0"/>
              <a:t> </a:t>
            </a:r>
            <a:r>
              <a:rPr lang="ru-RU" dirty="0" smtClean="0"/>
              <a:t>и рассмотрены существующие решения </a:t>
            </a:r>
            <a:r>
              <a:rPr lang="ru-RU" dirty="0"/>
              <a:t>в области регулировки движения с использованием компьютерного зрения</a:t>
            </a:r>
            <a:endParaRPr lang="ru-RU" dirty="0" smtClean="0"/>
          </a:p>
          <a:p>
            <a:pPr lvl="0">
              <a:buSzPts val="2800"/>
            </a:pPr>
            <a:r>
              <a:rPr lang="ru-RU" dirty="0"/>
              <a:t>разработан класс, для работы с сегментационными моделями и видео с целью определения каждого пикселя на принадлежность к </a:t>
            </a:r>
            <a:r>
              <a:rPr lang="ru-RU" dirty="0" smtClean="0"/>
              <a:t>объекту</a:t>
            </a:r>
          </a:p>
          <a:p>
            <a:pPr lvl="0">
              <a:buSzPts val="2800"/>
            </a:pPr>
            <a:r>
              <a:rPr lang="ru-RU" dirty="0"/>
              <a:t>П</a:t>
            </a:r>
            <a:r>
              <a:rPr lang="ru-RU" dirty="0" smtClean="0"/>
              <a:t>роведены </a:t>
            </a:r>
            <a:r>
              <a:rPr lang="ru-RU" dirty="0"/>
              <a:t>циклы обучения на данных из открытого доступа и тестирования модели</a:t>
            </a:r>
            <a:endParaRPr lang="en-US" dirty="0" smtClean="0"/>
          </a:p>
          <a:p>
            <a:pPr lvl="0">
              <a:buSzPts val="2800"/>
            </a:pPr>
            <a:r>
              <a:rPr lang="ru-RU" dirty="0"/>
              <a:t>П</a:t>
            </a:r>
            <a:r>
              <a:rPr lang="ru-RU" dirty="0" smtClean="0"/>
              <a:t>олучены </a:t>
            </a:r>
            <a:r>
              <a:rPr lang="ru-RU" dirty="0"/>
              <a:t>формальные и субъективные оценки модели</a:t>
            </a:r>
            <a:endParaRPr lang="en-US" dirty="0" smtClean="0"/>
          </a:p>
        </p:txBody>
      </p:sp>
      <p:sp>
        <p:nvSpPr>
          <p:cNvPr id="6" name="Google Shape;240;p17"/>
          <p:cNvSpPr txBox="1"/>
          <p:nvPr/>
        </p:nvSpPr>
        <p:spPr>
          <a:xfrm>
            <a:off x="474655" y="6268720"/>
            <a:ext cx="1317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89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94;p2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Цель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5;p2"/>
          <p:cNvSpPr txBox="1">
            <a:spLocks/>
          </p:cNvSpPr>
          <p:nvPr/>
        </p:nvSpPr>
        <p:spPr>
          <a:xfrm>
            <a:off x="838200" y="1317628"/>
            <a:ext cx="10692384" cy="32543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9080" algn="just">
              <a:spcBef>
                <a:spcPts val="0"/>
              </a:spcBef>
              <a:buSzPct val="100000"/>
            </a:pPr>
            <a:r>
              <a:rPr lang="ru-RU" sz="4800" i="1" dirty="0" smtClean="0"/>
              <a:t>Цель научно исследовательской работы:</a:t>
            </a:r>
            <a:r>
              <a:rPr lang="ru-RU" sz="4800" dirty="0" smtClean="0"/>
              <a:t> </a:t>
            </a:r>
            <a:r>
              <a:rPr lang="ru-RU" sz="4800" dirty="0"/>
              <a:t>исследование </a:t>
            </a:r>
            <a:r>
              <a:rPr lang="ru-RU" sz="4800" dirty="0" smtClean="0"/>
              <a:t>архитектур </a:t>
            </a:r>
            <a:r>
              <a:rPr lang="ru-RU" sz="4800" dirty="0" err="1" smtClean="0"/>
              <a:t>нейросетей</a:t>
            </a:r>
            <a:r>
              <a:rPr lang="ru-RU" sz="4800" dirty="0" smtClean="0"/>
              <a:t>, </a:t>
            </a:r>
            <a:r>
              <a:rPr lang="ru-RU" sz="4800" dirty="0"/>
              <a:t>методов и существующих решений в области регулировки движения с использованием </a:t>
            </a:r>
            <a:r>
              <a:rPr lang="ru-RU" sz="4800" dirty="0" smtClean="0"/>
              <a:t>компьютерного зрения </a:t>
            </a:r>
            <a:r>
              <a:rPr lang="ru-RU" sz="4800" dirty="0"/>
              <a:t>и разработка программы для сегментации автомобилей и пешеходов на видео</a:t>
            </a:r>
            <a:r>
              <a:rPr lang="en-US" sz="4800" dirty="0" smtClean="0"/>
              <a:t>*</a:t>
            </a:r>
            <a:endParaRPr lang="ru-RU" sz="43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4135" algn="just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ru-RU" dirty="0" smtClean="0"/>
          </a:p>
          <a:p>
            <a:pPr indent="-64135" algn="just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7" name="Google Shape;96;p2"/>
          <p:cNvSpPr txBox="1"/>
          <p:nvPr/>
        </p:nvSpPr>
        <p:spPr>
          <a:xfrm>
            <a:off x="474654" y="6268720"/>
            <a:ext cx="1143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434584" y="5991721"/>
            <a:ext cx="627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dirty="0" smtClean="0"/>
              <a:t>Сегментация </a:t>
            </a:r>
            <a:r>
              <a:rPr lang="ru-RU" dirty="0" smtClean="0"/>
              <a:t>- </a:t>
            </a:r>
            <a:r>
              <a:rPr lang="ru-RU" dirty="0" err="1" smtClean="0"/>
              <a:t>попиксельное</a:t>
            </a:r>
            <a:r>
              <a:rPr lang="ru-RU" dirty="0" smtClean="0"/>
              <a:t> </a:t>
            </a:r>
            <a:r>
              <a:rPr lang="ru-RU" dirty="0"/>
              <a:t>выделение </a:t>
            </a:r>
            <a:r>
              <a:rPr lang="ru-RU" dirty="0" smtClean="0"/>
              <a:t>объекта </a:t>
            </a:r>
            <a:r>
              <a:rPr lang="ru-RU" dirty="0"/>
              <a:t>одним </a:t>
            </a:r>
            <a:r>
              <a:rPr lang="ru-RU" dirty="0" smtClean="0"/>
              <a:t>цветом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6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/>
        </p:nvSpPr>
        <p:spPr>
          <a:xfrm>
            <a:off x="3243708" y="2766217"/>
            <a:ext cx="69152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 sz="4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-728663"/>
            <a:ext cx="1209675" cy="83153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937" y="38100"/>
            <a:ext cx="2085975" cy="1485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922497"/>
            <a:ext cx="3084195" cy="7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9" name="Google Shape;101;p3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Задачи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2;p3"/>
          <p:cNvSpPr txBox="1">
            <a:spLocks/>
          </p:cNvSpPr>
          <p:nvPr/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/>
              <a:t>И</a:t>
            </a:r>
            <a:r>
              <a:rPr lang="ru-RU" sz="3200" dirty="0" smtClean="0"/>
              <a:t>зучить </a:t>
            </a:r>
            <a:r>
              <a:rPr lang="ru-RU" sz="3200" dirty="0"/>
              <a:t>необходимый материал для построения архитектуры модели </a:t>
            </a:r>
            <a:endParaRPr lang="ru-RU" sz="3200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Изучить </a:t>
            </a:r>
            <a:r>
              <a:rPr lang="ru-RU" sz="3200" dirty="0"/>
              <a:t>существующие решения и аналоги по </a:t>
            </a:r>
            <a:r>
              <a:rPr lang="ru-RU" sz="3200" dirty="0" err="1" smtClean="0"/>
              <a:t>детекции</a:t>
            </a:r>
            <a:r>
              <a:rPr lang="ru-RU" sz="3200" dirty="0" smtClean="0"/>
              <a:t> </a:t>
            </a:r>
            <a:r>
              <a:rPr lang="ru-RU" sz="3200" dirty="0"/>
              <a:t>транспортного трафика с использованием </a:t>
            </a:r>
            <a:r>
              <a:rPr lang="ru-RU" sz="3200" dirty="0" smtClean="0"/>
              <a:t>камер</a:t>
            </a:r>
            <a:endParaRPr lang="ru-RU" sz="3200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Разработать </a:t>
            </a:r>
            <a:r>
              <a:rPr lang="ru-RU" sz="3200" dirty="0"/>
              <a:t>программу, для определения каждого пикселя на принадлежность объекту автомобиля или пешехода на </a:t>
            </a:r>
            <a:r>
              <a:rPr lang="ru-RU" sz="3200" dirty="0" smtClean="0"/>
              <a:t>видео</a:t>
            </a:r>
            <a:endParaRPr lang="ru-RU" sz="2800" dirty="0" smtClean="0"/>
          </a:p>
          <a:p>
            <a:pPr indent="-50800" algn="just"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11" name="Google Shape;240;p17"/>
          <p:cNvSpPr txBox="1"/>
          <p:nvPr/>
        </p:nvSpPr>
        <p:spPr>
          <a:xfrm>
            <a:off x="474655" y="6268720"/>
            <a:ext cx="1052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91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Актуальность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13;p4"/>
          <p:cNvSpPr/>
          <p:nvPr/>
        </p:nvSpPr>
        <p:spPr>
          <a:xfrm>
            <a:off x="1076960" y="3282050"/>
            <a:ext cx="1056158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Для кого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: участников дорожного движения и экономики </a:t>
            </a:r>
            <a:endParaRPr lang="ru-RU" sz="2800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Зачем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: для повышения пропускной способности дорожного движения</a:t>
            </a:r>
            <a:endParaRPr lang="ru-RU" sz="2800" dirty="0" smtClean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95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4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Проблема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13;p4"/>
          <p:cNvSpPr/>
          <p:nvPr/>
        </p:nvSpPr>
        <p:spPr>
          <a:xfrm>
            <a:off x="474655" y="1448179"/>
            <a:ext cx="1101149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>
                <a:ea typeface="Calibri"/>
                <a:cs typeface="Calibri"/>
                <a:sym typeface="Calibri"/>
              </a:rPr>
              <a:t>В условиях современного города, пробки, особенно в час-пик, приводят к огромным экономическим, временным, психологическим и иным задержкам.</a:t>
            </a:r>
            <a:endParaRPr lang="ru-RU"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2833133"/>
            <a:ext cx="9378786" cy="38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Сравнение существующих </a:t>
            </a:r>
            <a:r>
              <a:rPr lang="ru-RU" sz="4000" b="1" dirty="0" smtClean="0">
                <a:solidFill>
                  <a:schemeClr val="bg1"/>
                </a:solidFill>
              </a:rPr>
              <a:t>решений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65177"/>
              </p:ext>
            </p:extLst>
          </p:nvPr>
        </p:nvGraphicFramePr>
        <p:xfrm>
          <a:off x="2486525" y="1539877"/>
          <a:ext cx="8329061" cy="480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334">
                  <a:extLst>
                    <a:ext uri="{9D8B030D-6E8A-4147-A177-3AD203B41FA5}">
                      <a16:colId xmlns:a16="http://schemas.microsoft.com/office/drawing/2014/main" val="1541557136"/>
                    </a:ext>
                  </a:extLst>
                </a:gridCol>
                <a:gridCol w="1602197">
                  <a:extLst>
                    <a:ext uri="{9D8B030D-6E8A-4147-A177-3AD203B41FA5}">
                      <a16:colId xmlns:a16="http://schemas.microsoft.com/office/drawing/2014/main" val="489253021"/>
                    </a:ext>
                  </a:extLst>
                </a:gridCol>
                <a:gridCol w="2082265">
                  <a:extLst>
                    <a:ext uri="{9D8B030D-6E8A-4147-A177-3AD203B41FA5}">
                      <a16:colId xmlns:a16="http://schemas.microsoft.com/office/drawing/2014/main" val="3886267421"/>
                    </a:ext>
                  </a:extLst>
                </a:gridCol>
                <a:gridCol w="2082265">
                  <a:extLst>
                    <a:ext uri="{9D8B030D-6E8A-4147-A177-3AD203B41FA5}">
                      <a16:colId xmlns:a16="http://schemas.microsoft.com/office/drawing/2014/main" val="2875426806"/>
                    </a:ext>
                  </a:extLst>
                </a:gridCol>
              </a:tblGrid>
              <a:tr h="163116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Проект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Использует компьютерное зрение</a:t>
                      </a:r>
                      <a:endParaRPr lang="ru-RU" dirty="0" smtClean="0"/>
                    </a:p>
                    <a:p>
                      <a:pPr algn="ctr"/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Умеет собирать данные с видеокамер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Умеет регулировать</a:t>
                      </a:r>
                      <a:r>
                        <a:rPr lang="ru-RU" baseline="0" dirty="0" smtClean="0"/>
                        <a:t> сигналами светофора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619863"/>
                  </a:ext>
                </a:extLst>
              </a:tr>
              <a:tr h="359224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Адаптивный светофор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190426"/>
                  </a:ext>
                </a:extLst>
              </a:tr>
              <a:tr h="868631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Видеодетектор автотранспортных средств ИНФОПРО 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-/+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-/+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74177"/>
                  </a:ext>
                </a:extLst>
              </a:tr>
              <a:tr h="608042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Видеодетектор транспорта РТК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-/+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55955"/>
                  </a:ext>
                </a:extLst>
              </a:tr>
              <a:tr h="555055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НПО ИТС: Паук Трафик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748544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KI4LSA 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32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47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Проект </a:t>
            </a:r>
            <a:r>
              <a:rPr lang="en-US" sz="4000" b="1" dirty="0">
                <a:solidFill>
                  <a:schemeClr val="lt1"/>
                </a:solidFill>
              </a:rPr>
              <a:t>KI4LSA</a:t>
            </a:r>
            <a:r>
              <a:rPr lang="ru-RU" sz="4000" b="1" dirty="0" smtClean="0">
                <a:solidFill>
                  <a:schemeClr val="bg1"/>
                </a:solidFill>
              </a:rPr>
              <a:t> 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474655" y="1539877"/>
            <a:ext cx="6378678" cy="36784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892449" y="5270722"/>
            <a:ext cx="2696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/>
              <a:t>Видеотдетектор</a:t>
            </a:r>
            <a:r>
              <a:rPr lang="ru-RU" dirty="0"/>
              <a:t> </a:t>
            </a:r>
            <a:r>
              <a:rPr lang="en-US" i="1" dirty="0"/>
              <a:t>KI4LSA</a:t>
            </a:r>
            <a:endParaRPr lang="ru-RU" dirty="0"/>
          </a:p>
        </p:txBody>
      </p:sp>
      <p:sp>
        <p:nvSpPr>
          <p:cNvPr id="9" name="Google Shape;119;p5"/>
          <p:cNvSpPr txBox="1">
            <a:spLocks/>
          </p:cNvSpPr>
          <p:nvPr/>
        </p:nvSpPr>
        <p:spPr>
          <a:xfrm>
            <a:off x="6853333" y="1539877"/>
            <a:ext cx="5081993" cy="50981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spcBef>
                <a:spcPts val="0"/>
              </a:spcBef>
              <a:buSzPts val="2800"/>
              <a:buNone/>
            </a:pPr>
            <a:r>
              <a:rPr lang="ru-RU" dirty="0" smtClean="0"/>
              <a:t>Проект </a:t>
            </a:r>
            <a:r>
              <a:rPr lang="ru-RU" dirty="0"/>
              <a:t>KI4LSA </a:t>
            </a:r>
            <a:r>
              <a:rPr lang="ru-RU" dirty="0" smtClean="0"/>
              <a:t>использовал </a:t>
            </a:r>
            <a:r>
              <a:rPr lang="ru-RU" dirty="0"/>
              <a:t>светофоры с камерами высокого разрешения и радарными датчиками, для фиксирования реальной дорожной ситуации, включая среднюю скорость автомобилей и время ожидания, для интеллектуального прогнозирующего переключения светофоров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18;p5"/>
          <p:cNvSpPr txBox="1">
            <a:spLocks noGrp="1"/>
          </p:cNvSpPr>
          <p:nvPr>
            <p:ph type="title"/>
          </p:nvPr>
        </p:nvSpPr>
        <p:spPr>
          <a:xfrm>
            <a:off x="787400" y="161929"/>
            <a:ext cx="110516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3600" b="1" dirty="0" smtClean="0">
                <a:solidFill>
                  <a:schemeClr val="bg1"/>
                </a:solidFill>
              </a:rPr>
              <a:t>Ограничения</a:t>
            </a:r>
            <a:endParaRPr sz="36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6" name="Google Shape;119;p5"/>
          <p:cNvSpPr txBox="1">
            <a:spLocks/>
          </p:cNvSpPr>
          <p:nvPr/>
        </p:nvSpPr>
        <p:spPr>
          <a:xfrm>
            <a:off x="838200" y="1590342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 smtClean="0"/>
              <a:t>На популярных сайтах с </a:t>
            </a:r>
            <a:r>
              <a:rPr lang="ru-RU" dirty="0" err="1" smtClean="0"/>
              <a:t>датасетами</a:t>
            </a:r>
            <a:r>
              <a:rPr lang="ru-RU" dirty="0" smtClean="0"/>
              <a:t>, не </a:t>
            </a:r>
            <a:r>
              <a:rPr lang="ru-RU" dirty="0" smtClean="0"/>
              <a:t>получилось найти подходящих размеченных данных</a:t>
            </a:r>
            <a:r>
              <a:rPr lang="en-US" dirty="0" smtClean="0"/>
              <a:t>;</a:t>
            </a:r>
            <a:endParaRPr lang="ru-RU" dirty="0"/>
          </a:p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 smtClean="0"/>
              <a:t>Чтобы получить </a:t>
            </a:r>
            <a:r>
              <a:rPr lang="ru-RU" dirty="0" smtClean="0"/>
              <a:t>записи с муниципальных камер наблюдения необходимо обращаться в правоохранительные органы</a:t>
            </a:r>
            <a:r>
              <a:rPr lang="ru-RU" dirty="0" smtClean="0"/>
              <a:t>;</a:t>
            </a:r>
            <a:endParaRPr lang="ru-RU" dirty="0" smtClean="0"/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061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26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18;p5"/>
          <p:cNvSpPr txBox="1">
            <a:spLocks noGrp="1"/>
          </p:cNvSpPr>
          <p:nvPr>
            <p:ph type="title"/>
          </p:nvPr>
        </p:nvSpPr>
        <p:spPr>
          <a:xfrm>
            <a:off x="787400" y="161929"/>
            <a:ext cx="110516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3600" b="1" dirty="0" smtClean="0">
                <a:solidFill>
                  <a:schemeClr val="bg1"/>
                </a:solidFill>
              </a:rPr>
              <a:t>Сервисы для аннотации </a:t>
            </a:r>
            <a:r>
              <a:rPr lang="ru-RU" sz="3600" b="1" dirty="0" err="1" smtClean="0">
                <a:solidFill>
                  <a:schemeClr val="bg1"/>
                </a:solidFill>
              </a:rPr>
              <a:t>датасета</a:t>
            </a:r>
            <a:endParaRPr sz="36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6" name="Google Shape;119;p5"/>
          <p:cNvSpPr txBox="1">
            <a:spLocks/>
          </p:cNvSpPr>
          <p:nvPr/>
        </p:nvSpPr>
        <p:spPr>
          <a:xfrm>
            <a:off x="838200" y="1590342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indent="-457200" algn="just">
              <a:spcBef>
                <a:spcPts val="0"/>
              </a:spcBef>
              <a:buSzPts val="2800"/>
            </a:pPr>
            <a:r>
              <a:rPr lang="en-US" dirty="0" err="1" smtClean="0"/>
              <a:t>LabelMe</a:t>
            </a:r>
            <a:endParaRPr lang="en-US" dirty="0" smtClean="0"/>
          </a:p>
          <a:p>
            <a:pPr marL="635000" lvl="0" indent="-457200" algn="just">
              <a:spcBef>
                <a:spcPts val="0"/>
              </a:spcBef>
              <a:buSzPts val="2800"/>
            </a:pPr>
            <a:r>
              <a:rPr lang="en-US" dirty="0"/>
              <a:t>VGG Image Annotator</a:t>
            </a:r>
            <a:r>
              <a:rPr lang="ru-RU" dirty="0"/>
              <a:t> (</a:t>
            </a:r>
            <a:r>
              <a:rPr lang="en-US" dirty="0" smtClean="0"/>
              <a:t>VIA)</a:t>
            </a:r>
          </a:p>
          <a:p>
            <a:pPr marL="635000" lvl="0" indent="-457200" algn="just">
              <a:spcBef>
                <a:spcPts val="0"/>
              </a:spcBef>
              <a:buSzPts val="2800"/>
            </a:pPr>
            <a:r>
              <a:rPr lang="en-US" dirty="0" err="1" smtClean="0"/>
              <a:t>SuperAnnotate</a:t>
            </a:r>
            <a:endParaRPr lang="ru-RU" dirty="0"/>
          </a:p>
          <a:p>
            <a:pPr marL="635000" lvl="0" indent="-457200" algn="just">
              <a:spcBef>
                <a:spcPts val="0"/>
              </a:spcBef>
              <a:buSzPts val="2800"/>
            </a:pPr>
            <a:r>
              <a:rPr lang="en-US" dirty="0" smtClean="0"/>
              <a:t>CVAT</a:t>
            </a:r>
            <a:endParaRPr lang="ru-RU" dirty="0"/>
          </a:p>
          <a:p>
            <a:pPr marL="635000" indent="-457200" algn="just">
              <a:spcBef>
                <a:spcPts val="0"/>
              </a:spcBef>
              <a:buSzPts val="2800"/>
            </a:pPr>
            <a:endParaRPr lang="ru-RU" dirty="0" smtClean="0"/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061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90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5511</TotalTime>
  <Words>645</Words>
  <Application>Microsoft Office PowerPoint</Application>
  <PresentationFormat>Широкоэкранный</PresentationFormat>
  <Paragraphs>111</Paragraphs>
  <Slides>20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Тема Office</vt:lpstr>
      <vt:lpstr>Научно исследовательская работа: </vt:lpstr>
      <vt:lpstr>Цель</vt:lpstr>
      <vt:lpstr>Задачи</vt:lpstr>
      <vt:lpstr>Актуальность</vt:lpstr>
      <vt:lpstr>Проблема</vt:lpstr>
      <vt:lpstr>Сравнение существующих решений</vt:lpstr>
      <vt:lpstr>Проект KI4LSA </vt:lpstr>
      <vt:lpstr>Ограничения</vt:lpstr>
      <vt:lpstr>Сервисы для аннотации датасета</vt:lpstr>
      <vt:lpstr>Выбор среды разработки</vt:lpstr>
      <vt:lpstr>Архитектура Yolo v11</vt:lpstr>
      <vt:lpstr>Проектирование класса</vt:lpstr>
      <vt:lpstr>Работа со свёрточными слоями</vt:lpstr>
      <vt:lpstr>Результаты точности во время обучения модели</vt:lpstr>
      <vt:lpstr>Результаты сегментации</vt:lpstr>
      <vt:lpstr>Результаты сегментации</vt:lpstr>
      <vt:lpstr>Результаты сегментации</vt:lpstr>
      <vt:lpstr>Результат сегментации видео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Yura Sannikov</dc:creator>
  <cp:lastModifiedBy>Yura Sannikov</cp:lastModifiedBy>
  <cp:revision>154</cp:revision>
  <dcterms:created xsi:type="dcterms:W3CDTF">2024-05-26T17:30:36Z</dcterms:created>
  <dcterms:modified xsi:type="dcterms:W3CDTF">2025-12-22T18:04:46Z</dcterms:modified>
</cp:coreProperties>
</file>